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87" r:id="rId11"/>
    <p:sldId id="265" r:id="rId12"/>
    <p:sldId id="266" r:id="rId13"/>
    <p:sldId id="267" r:id="rId14"/>
    <p:sldId id="269" r:id="rId15"/>
    <p:sldId id="268" r:id="rId16"/>
    <p:sldId id="270" r:id="rId17"/>
    <p:sldId id="271" r:id="rId18"/>
    <p:sldId id="272" r:id="rId19"/>
    <p:sldId id="273" r:id="rId20"/>
    <p:sldId id="274" r:id="rId21"/>
    <p:sldId id="275" r:id="rId22"/>
    <p:sldId id="288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758" y="-6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E42F1-E41C-423F-A34B-9AFA725DDEBD}" type="datetimeFigureOut">
              <a:rPr lang="pl-PL" smtClean="0"/>
              <a:pPr/>
              <a:t>2015-04-27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37654-E8FC-4EAE-ADC1-C41996FF5EE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E42F1-E41C-423F-A34B-9AFA725DDEBD}" type="datetimeFigureOut">
              <a:rPr lang="pl-PL" smtClean="0"/>
              <a:pPr/>
              <a:t>2015-04-27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37654-E8FC-4EAE-ADC1-C41996FF5EE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E42F1-E41C-423F-A34B-9AFA725DDEBD}" type="datetimeFigureOut">
              <a:rPr lang="pl-PL" smtClean="0"/>
              <a:pPr/>
              <a:t>2015-04-27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37654-E8FC-4EAE-ADC1-C41996FF5EE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E42F1-E41C-423F-A34B-9AFA725DDEBD}" type="datetimeFigureOut">
              <a:rPr lang="pl-PL" smtClean="0"/>
              <a:pPr/>
              <a:t>2015-04-27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37654-E8FC-4EAE-ADC1-C41996FF5EE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E42F1-E41C-423F-A34B-9AFA725DDEBD}" type="datetimeFigureOut">
              <a:rPr lang="pl-PL" smtClean="0"/>
              <a:pPr/>
              <a:t>2015-04-27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37654-E8FC-4EAE-ADC1-C41996FF5EE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E42F1-E41C-423F-A34B-9AFA725DDEBD}" type="datetimeFigureOut">
              <a:rPr lang="pl-PL" smtClean="0"/>
              <a:pPr/>
              <a:t>2015-04-27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37654-E8FC-4EAE-ADC1-C41996FF5EE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E42F1-E41C-423F-A34B-9AFA725DDEBD}" type="datetimeFigureOut">
              <a:rPr lang="pl-PL" smtClean="0"/>
              <a:pPr/>
              <a:t>2015-04-27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37654-E8FC-4EAE-ADC1-C41996FF5EE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E42F1-E41C-423F-A34B-9AFA725DDEBD}" type="datetimeFigureOut">
              <a:rPr lang="pl-PL" smtClean="0"/>
              <a:pPr/>
              <a:t>2015-04-27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37654-E8FC-4EAE-ADC1-C41996FF5EE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E42F1-E41C-423F-A34B-9AFA725DDEBD}" type="datetimeFigureOut">
              <a:rPr lang="pl-PL" smtClean="0"/>
              <a:pPr/>
              <a:t>2015-04-27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37654-E8FC-4EAE-ADC1-C41996FF5EE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E42F1-E41C-423F-A34B-9AFA725DDEBD}" type="datetimeFigureOut">
              <a:rPr lang="pl-PL" smtClean="0"/>
              <a:pPr/>
              <a:t>2015-04-27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37654-E8FC-4EAE-ADC1-C41996FF5EE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E42F1-E41C-423F-A34B-9AFA725DDEBD}" type="datetimeFigureOut">
              <a:rPr lang="pl-PL" smtClean="0"/>
              <a:pPr/>
              <a:t>2015-04-27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37654-E8FC-4EAE-ADC1-C41996FF5EE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5E42F1-E41C-423F-A34B-9AFA725DDEBD}" type="datetimeFigureOut">
              <a:rPr lang="pl-PL" smtClean="0"/>
              <a:pPr/>
              <a:t>2015-04-27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837654-E8FC-4EAE-ADC1-C41996FF5EE8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ransition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62422"/>
          <a:stretch>
            <a:fillRect/>
          </a:stretch>
        </p:blipFill>
        <p:spPr bwMode="auto">
          <a:xfrm>
            <a:off x="0" y="5333231"/>
            <a:ext cx="9132887" cy="1524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332656"/>
            <a:ext cx="3474627" cy="4441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pole tekstowe 3"/>
          <p:cNvSpPr txBox="1"/>
          <p:nvPr/>
        </p:nvSpPr>
        <p:spPr>
          <a:xfrm>
            <a:off x="2051720" y="6021288"/>
            <a:ext cx="54726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dirty="0" smtClean="0"/>
              <a:t>Konferencja inaugurująca projekt, </a:t>
            </a:r>
            <a:r>
              <a:rPr lang="pl-PL" sz="1600" dirty="0" err="1" smtClean="0"/>
              <a:t>Przatówek</a:t>
            </a:r>
            <a:r>
              <a:rPr lang="pl-PL" sz="1600" dirty="0" smtClean="0"/>
              <a:t>, 28 kwietnia 2015 </a:t>
            </a:r>
            <a:endParaRPr lang="pl-PL" sz="16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/>
          <p:nvPr/>
        </p:nvPicPr>
        <p:blipFill>
          <a:blip r:embed="rId2" cstate="print"/>
          <a:srcRect b="88745"/>
          <a:stretch>
            <a:fillRect/>
          </a:stretch>
        </p:blipFill>
        <p:spPr bwMode="auto">
          <a:xfrm>
            <a:off x="25214" y="0"/>
            <a:ext cx="9118786" cy="146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62422"/>
          <a:stretch>
            <a:fillRect/>
          </a:stretch>
        </p:blipFill>
        <p:spPr bwMode="auto">
          <a:xfrm>
            <a:off x="0" y="5333231"/>
            <a:ext cx="9132887" cy="1524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pole tekstowe 4"/>
          <p:cNvSpPr txBox="1"/>
          <p:nvPr/>
        </p:nvSpPr>
        <p:spPr>
          <a:xfrm>
            <a:off x="539552" y="1988840"/>
            <a:ext cx="288032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Prace będą prowadzone na podstawie decyzji o pozwoleniu na budowę </a:t>
            </a:r>
          </a:p>
          <a:p>
            <a:r>
              <a:rPr lang="pl-PL" dirty="0" smtClean="0"/>
              <a:t>nr 393.2013 z 24 lipca 2013 r., pod nadzorem Łódzkiego Wojewódzkiego Konserwatora Zabytków </a:t>
            </a:r>
          </a:p>
          <a:p>
            <a:r>
              <a:rPr lang="pl-PL" dirty="0" smtClean="0"/>
              <a:t>i zgodnie z wytycznym Regionalnej Dyrekcji Ochrony Środowiska </a:t>
            </a:r>
          </a:p>
          <a:p>
            <a:r>
              <a:rPr lang="pl-PL" dirty="0" smtClean="0"/>
              <a:t>w Łodzi. </a:t>
            </a:r>
            <a:endParaRPr lang="pl-PL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1772816"/>
            <a:ext cx="4704523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/>
          <p:nvPr/>
        </p:nvPicPr>
        <p:blipFill>
          <a:blip r:embed="rId2" cstate="print"/>
          <a:srcRect b="88745"/>
          <a:stretch>
            <a:fillRect/>
          </a:stretch>
        </p:blipFill>
        <p:spPr bwMode="auto">
          <a:xfrm>
            <a:off x="25214" y="0"/>
            <a:ext cx="9118786" cy="146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62422"/>
          <a:stretch>
            <a:fillRect/>
          </a:stretch>
        </p:blipFill>
        <p:spPr bwMode="auto">
          <a:xfrm>
            <a:off x="0" y="5333231"/>
            <a:ext cx="9132887" cy="1524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ole tekstowe 5"/>
          <p:cNvSpPr txBox="1"/>
          <p:nvPr/>
        </p:nvSpPr>
        <p:spPr>
          <a:xfrm>
            <a:off x="5508104" y="2060848"/>
            <a:ext cx="324036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l-PL" sz="2000" dirty="0"/>
              <a:t>Dom Pomocy </a:t>
            </a:r>
            <a:r>
              <a:rPr lang="pl-PL" sz="2000" dirty="0" smtClean="0"/>
              <a:t>Społecznej </a:t>
            </a:r>
            <a:r>
              <a:rPr lang="pl-PL" sz="2000" dirty="0"/>
              <a:t>w Przatówku </a:t>
            </a:r>
          </a:p>
          <a:p>
            <a:pPr algn="ctr">
              <a:lnSpc>
                <a:spcPct val="100000"/>
              </a:lnSpc>
            </a:pPr>
            <a:r>
              <a:rPr lang="pl-PL" sz="2000" dirty="0"/>
              <a:t>jest jednostką organizacyjną </a:t>
            </a:r>
          </a:p>
          <a:p>
            <a:pPr algn="ctr">
              <a:lnSpc>
                <a:spcPct val="100000"/>
              </a:lnSpc>
            </a:pPr>
            <a:r>
              <a:rPr lang="pl-PL" sz="2000" dirty="0"/>
              <a:t>Powiatu Zduńskowolskiego, </a:t>
            </a:r>
          </a:p>
          <a:p>
            <a:pPr algn="ctr">
              <a:lnSpc>
                <a:spcPct val="100000"/>
              </a:lnSpc>
            </a:pPr>
            <a:r>
              <a:rPr lang="pl-PL" sz="2000" dirty="0"/>
              <a:t>o zasięgu </a:t>
            </a:r>
            <a:r>
              <a:rPr lang="pl-PL" sz="2000" dirty="0" err="1"/>
              <a:t>ponadgminnym</a:t>
            </a:r>
            <a:endParaRPr lang="pl-PL" sz="2000" dirty="0"/>
          </a:p>
          <a:p>
            <a:pPr algn="ctr">
              <a:lnSpc>
                <a:spcPct val="100000"/>
              </a:lnSpc>
            </a:pPr>
            <a:r>
              <a:rPr lang="pl-PL" sz="2000" dirty="0"/>
              <a:t> i jest przeznaczony dla 100 dorosłych niepełnosprawnych intelektualnie mieszkańców.                 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628800"/>
            <a:ext cx="4800000" cy="360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/>
          <p:nvPr/>
        </p:nvPicPr>
        <p:blipFill>
          <a:blip r:embed="rId2" cstate="print"/>
          <a:srcRect b="88745"/>
          <a:stretch>
            <a:fillRect/>
          </a:stretch>
        </p:blipFill>
        <p:spPr bwMode="auto">
          <a:xfrm>
            <a:off x="25214" y="0"/>
            <a:ext cx="9118786" cy="146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62422"/>
          <a:stretch>
            <a:fillRect/>
          </a:stretch>
        </p:blipFill>
        <p:spPr bwMode="auto">
          <a:xfrm>
            <a:off x="0" y="5333231"/>
            <a:ext cx="9132887" cy="1524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ole tekstowe 5"/>
          <p:cNvSpPr txBox="1"/>
          <p:nvPr/>
        </p:nvSpPr>
        <p:spPr>
          <a:xfrm>
            <a:off x="899592" y="1772816"/>
            <a:ext cx="756084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l-PL" sz="2000" dirty="0"/>
              <a:t>1993-1995 –  Dom przeznaczony był dla osób dorosłych umysłowo upośledzonych</a:t>
            </a:r>
          </a:p>
          <a:p>
            <a:pPr algn="ctr">
              <a:lnSpc>
                <a:spcPct val="100000"/>
              </a:lnSpc>
            </a:pPr>
            <a:endParaRPr lang="pl-PL" sz="2000" dirty="0"/>
          </a:p>
          <a:p>
            <a:pPr algn="ctr">
              <a:lnSpc>
                <a:spcPct val="100000"/>
              </a:lnSpc>
            </a:pPr>
            <a:r>
              <a:rPr lang="pl-PL" sz="2000" dirty="0"/>
              <a:t>1995-1997-  Dom przeznaczony był dla 90 osób umysłowo upośledzonych i 24 osób przewlekle chorych. Posiadał również 5 miejsc dla samotnych matek z dziećmi</a:t>
            </a:r>
          </a:p>
          <a:p>
            <a:pPr algn="ctr">
              <a:lnSpc>
                <a:spcPct val="100000"/>
              </a:lnSpc>
            </a:pPr>
            <a:endParaRPr lang="pl-PL" sz="2000" dirty="0"/>
          </a:p>
          <a:p>
            <a:pPr algn="ctr">
              <a:lnSpc>
                <a:spcPct val="100000"/>
              </a:lnSpc>
            </a:pPr>
            <a:r>
              <a:rPr lang="pl-PL" sz="2000" dirty="0"/>
              <a:t>W 1997 – do 27 wzrosła liczba miejsc dla osób przewlekle somatycznie chorych, do 2 miejsc zmalała natomiast liczba dla samotnych kobiet w ciąży i samotnych matek z małoletnimi dziećmi                      </a:t>
            </a:r>
          </a:p>
          <a:p>
            <a:pPr algn="ctr">
              <a:lnSpc>
                <a:spcPct val="100000"/>
              </a:lnSpc>
            </a:pPr>
            <a:endParaRPr lang="pl-PL" sz="20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/>
          <p:nvPr/>
        </p:nvPicPr>
        <p:blipFill>
          <a:blip r:embed="rId2" cstate="print"/>
          <a:srcRect b="88745"/>
          <a:stretch>
            <a:fillRect/>
          </a:stretch>
        </p:blipFill>
        <p:spPr bwMode="auto">
          <a:xfrm>
            <a:off x="25214" y="0"/>
            <a:ext cx="9118786" cy="146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62422"/>
          <a:stretch>
            <a:fillRect/>
          </a:stretch>
        </p:blipFill>
        <p:spPr bwMode="auto">
          <a:xfrm>
            <a:off x="0" y="5333231"/>
            <a:ext cx="9132887" cy="1524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835696" y="1412776"/>
            <a:ext cx="5051256" cy="3662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pole tekstowe 6"/>
          <p:cNvSpPr txBox="1"/>
          <p:nvPr/>
        </p:nvSpPr>
        <p:spPr>
          <a:xfrm>
            <a:off x="3203848" y="5157192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Pierwsi mieszkańcy Domu</a:t>
            </a:r>
            <a:endParaRPr lang="pl-PL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/>
          <p:nvPr/>
        </p:nvPicPr>
        <p:blipFill>
          <a:blip r:embed="rId2" cstate="print"/>
          <a:srcRect b="88745"/>
          <a:stretch>
            <a:fillRect/>
          </a:stretch>
        </p:blipFill>
        <p:spPr bwMode="auto">
          <a:xfrm>
            <a:off x="25214" y="0"/>
            <a:ext cx="9118786" cy="146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62422"/>
          <a:stretch>
            <a:fillRect/>
          </a:stretch>
        </p:blipFill>
        <p:spPr bwMode="auto">
          <a:xfrm>
            <a:off x="0" y="5333231"/>
            <a:ext cx="9132887" cy="1524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ole tekstowe 5"/>
          <p:cNvSpPr txBox="1"/>
          <p:nvPr/>
        </p:nvSpPr>
        <p:spPr>
          <a:xfrm>
            <a:off x="899592" y="1772816"/>
            <a:ext cx="756084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dirty="0"/>
              <a:t>Od </a:t>
            </a:r>
            <a:r>
              <a:rPr lang="pl-PL" sz="2000" dirty="0" smtClean="0"/>
              <a:t>1999 roku- </a:t>
            </a:r>
            <a:r>
              <a:rPr lang="pl-PL" sz="2000" dirty="0"/>
              <a:t>Dom dysponował 119 miejscami dla osób przewlekle somatycznie chorych i upośledzonych umysłowo</a:t>
            </a:r>
          </a:p>
          <a:p>
            <a:pPr algn="ctr"/>
            <a:endParaRPr lang="pl-PL" sz="2000" dirty="0"/>
          </a:p>
          <a:p>
            <a:pPr algn="ctr"/>
            <a:r>
              <a:rPr lang="pl-PL" sz="2000" dirty="0"/>
              <a:t>2006-2008 - Dom stał się placówką stałego pobytu przeznaczoną dla 100 osób przewlekle somatycznie chorych</a:t>
            </a:r>
          </a:p>
          <a:p>
            <a:pPr algn="ctr"/>
            <a:endParaRPr lang="pl-PL" sz="2000" dirty="0"/>
          </a:p>
          <a:p>
            <a:pPr algn="ctr"/>
            <a:r>
              <a:rPr lang="pl-PL" sz="2000" dirty="0"/>
              <a:t>Od 2008 do dziś do placówki mogą być kierowane osoby dorosłe niepełnosprawne intelektualnie                       </a:t>
            </a:r>
          </a:p>
          <a:p>
            <a:pPr algn="ctr">
              <a:lnSpc>
                <a:spcPct val="100000"/>
              </a:lnSpc>
            </a:pPr>
            <a:endParaRPr lang="pl-PL" sz="20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/>
          <p:nvPr/>
        </p:nvPicPr>
        <p:blipFill>
          <a:blip r:embed="rId2" cstate="print"/>
          <a:srcRect b="88745"/>
          <a:stretch>
            <a:fillRect/>
          </a:stretch>
        </p:blipFill>
        <p:spPr bwMode="auto">
          <a:xfrm>
            <a:off x="25214" y="0"/>
            <a:ext cx="9118786" cy="146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62422"/>
          <a:stretch>
            <a:fillRect/>
          </a:stretch>
        </p:blipFill>
        <p:spPr bwMode="auto">
          <a:xfrm>
            <a:off x="0" y="5333231"/>
            <a:ext cx="9132887" cy="1524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1520" y="1340768"/>
            <a:ext cx="4071960" cy="28936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220072" y="2636912"/>
            <a:ext cx="3685608" cy="28975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pole tekstowe 7"/>
          <p:cNvSpPr txBox="1"/>
          <p:nvPr/>
        </p:nvSpPr>
        <p:spPr>
          <a:xfrm>
            <a:off x="5004048" y="1412776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Dom położony jest w kompleksie leśnym przy trasie Szadek – Łask…</a:t>
            </a:r>
            <a:endParaRPr lang="pl-PL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/>
          <p:nvPr/>
        </p:nvPicPr>
        <p:blipFill>
          <a:blip r:embed="rId2" cstate="print"/>
          <a:srcRect b="88745"/>
          <a:stretch>
            <a:fillRect/>
          </a:stretch>
        </p:blipFill>
        <p:spPr bwMode="auto">
          <a:xfrm>
            <a:off x="25214" y="0"/>
            <a:ext cx="9118786" cy="146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62422"/>
          <a:stretch>
            <a:fillRect/>
          </a:stretch>
        </p:blipFill>
        <p:spPr bwMode="auto">
          <a:xfrm>
            <a:off x="0" y="5333231"/>
            <a:ext cx="9132887" cy="1524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580112" y="1412776"/>
            <a:ext cx="3324840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11560" y="2060848"/>
            <a:ext cx="4404960" cy="33037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pole tekstowe 10"/>
          <p:cNvSpPr txBox="1"/>
          <p:nvPr/>
        </p:nvSpPr>
        <p:spPr>
          <a:xfrm>
            <a:off x="5183560" y="3861048"/>
            <a:ext cx="3960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…na terenie zabytkowego założenia dworsko-parkowego, wpisanego do rejestru zabytków nieruchomych.</a:t>
            </a:r>
            <a:endParaRPr lang="pl-PL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/>
          <p:nvPr/>
        </p:nvPicPr>
        <p:blipFill>
          <a:blip r:embed="rId2" cstate="print"/>
          <a:srcRect b="88745"/>
          <a:stretch>
            <a:fillRect/>
          </a:stretch>
        </p:blipFill>
        <p:spPr bwMode="auto">
          <a:xfrm>
            <a:off x="25214" y="0"/>
            <a:ext cx="9118786" cy="146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62422"/>
          <a:stretch>
            <a:fillRect/>
          </a:stretch>
        </p:blipFill>
        <p:spPr bwMode="auto">
          <a:xfrm>
            <a:off x="0" y="5333231"/>
            <a:ext cx="9132887" cy="1524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ole tekstowe 5"/>
          <p:cNvSpPr txBox="1"/>
          <p:nvPr/>
        </p:nvSpPr>
        <p:spPr>
          <a:xfrm>
            <a:off x="2699792" y="1340768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Obecnie w Domu Pomocy mieszka 100 osób. </a:t>
            </a:r>
            <a:endParaRPr lang="pl-PL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1844824"/>
            <a:ext cx="4860032" cy="36450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/>
          <p:nvPr/>
        </p:nvPicPr>
        <p:blipFill>
          <a:blip r:embed="rId2" cstate="print"/>
          <a:srcRect b="88745"/>
          <a:stretch>
            <a:fillRect/>
          </a:stretch>
        </p:blipFill>
        <p:spPr bwMode="auto">
          <a:xfrm>
            <a:off x="25214" y="0"/>
            <a:ext cx="9118786" cy="146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62422"/>
          <a:stretch>
            <a:fillRect/>
          </a:stretch>
        </p:blipFill>
        <p:spPr bwMode="auto">
          <a:xfrm>
            <a:off x="0" y="5360615"/>
            <a:ext cx="9132887" cy="1524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ole tekstowe 5"/>
          <p:cNvSpPr txBox="1"/>
          <p:nvPr/>
        </p:nvSpPr>
        <p:spPr>
          <a:xfrm>
            <a:off x="5364088" y="1340768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Rehabilitacja ruchowa:</a:t>
            </a:r>
            <a:endParaRPr lang="pl-PL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1772816"/>
            <a:ext cx="3491880" cy="26189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2780928"/>
            <a:ext cx="3456384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pole tekstowe 8"/>
          <p:cNvSpPr txBox="1"/>
          <p:nvPr/>
        </p:nvSpPr>
        <p:spPr>
          <a:xfrm>
            <a:off x="1475656" y="2204864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Zajęcia plastyczne:</a:t>
            </a:r>
            <a:endParaRPr lang="pl-PL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/>
          <p:nvPr/>
        </p:nvPicPr>
        <p:blipFill>
          <a:blip r:embed="rId2" cstate="print"/>
          <a:srcRect b="88745"/>
          <a:stretch>
            <a:fillRect/>
          </a:stretch>
        </p:blipFill>
        <p:spPr bwMode="auto">
          <a:xfrm>
            <a:off x="25214" y="0"/>
            <a:ext cx="9118786" cy="146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62422"/>
          <a:stretch>
            <a:fillRect/>
          </a:stretch>
        </p:blipFill>
        <p:spPr bwMode="auto">
          <a:xfrm>
            <a:off x="0" y="5333231"/>
            <a:ext cx="9132887" cy="1524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ole tekstowe 5"/>
          <p:cNvSpPr txBox="1"/>
          <p:nvPr/>
        </p:nvSpPr>
        <p:spPr>
          <a:xfrm>
            <a:off x="5508104" y="177281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Zajęcia kulinarne</a:t>
            </a:r>
            <a:endParaRPr lang="pl-PL" dirty="0"/>
          </a:p>
        </p:txBody>
      </p:sp>
      <p:sp>
        <p:nvSpPr>
          <p:cNvPr id="9" name="pole tekstowe 8"/>
          <p:cNvSpPr txBox="1"/>
          <p:nvPr/>
        </p:nvSpPr>
        <p:spPr>
          <a:xfrm>
            <a:off x="1115616" y="4941168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Zajęcia plastyczne</a:t>
            </a:r>
            <a:endParaRPr lang="pl-PL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800200"/>
            <a:ext cx="4091947" cy="30689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644008" y="2348880"/>
            <a:ext cx="4046016" cy="29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/>
          <p:nvPr/>
        </p:nvPicPr>
        <p:blipFill>
          <a:blip r:embed="rId2" cstate="print"/>
          <a:srcRect b="88745"/>
          <a:stretch>
            <a:fillRect/>
          </a:stretch>
        </p:blipFill>
        <p:spPr bwMode="auto">
          <a:xfrm>
            <a:off x="25214" y="22438"/>
            <a:ext cx="9118786" cy="146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62422"/>
          <a:stretch>
            <a:fillRect/>
          </a:stretch>
        </p:blipFill>
        <p:spPr bwMode="auto">
          <a:xfrm>
            <a:off x="0" y="5333231"/>
            <a:ext cx="9132887" cy="1524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1916832"/>
            <a:ext cx="2863404" cy="286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pole tekstowe 4"/>
          <p:cNvSpPr txBox="1"/>
          <p:nvPr/>
        </p:nvSpPr>
        <p:spPr>
          <a:xfrm>
            <a:off x="467544" y="2852936"/>
            <a:ext cx="51125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Projekt korzysta z dofinansowania pochodzącego z Islandii, Lichtensteinu i Norwegii w ramach funduszy EOG na podstawie umowy o dofinansowanie z dnia 12 sierpnia 2014 r. </a:t>
            </a:r>
            <a:endParaRPr lang="pl-PL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/>
          <p:nvPr/>
        </p:nvPicPr>
        <p:blipFill>
          <a:blip r:embed="rId2" cstate="print"/>
          <a:srcRect b="88745"/>
          <a:stretch>
            <a:fillRect/>
          </a:stretch>
        </p:blipFill>
        <p:spPr bwMode="auto">
          <a:xfrm>
            <a:off x="25214" y="0"/>
            <a:ext cx="9118786" cy="146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62422"/>
          <a:stretch>
            <a:fillRect/>
          </a:stretch>
        </p:blipFill>
        <p:spPr bwMode="auto">
          <a:xfrm>
            <a:off x="0" y="5333231"/>
            <a:ext cx="9132887" cy="1524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55576" y="1340768"/>
            <a:ext cx="3657584" cy="24127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2276872"/>
            <a:ext cx="4163955" cy="31229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/>
          <p:nvPr/>
        </p:nvPicPr>
        <p:blipFill>
          <a:blip r:embed="rId2" cstate="print"/>
          <a:srcRect b="88745"/>
          <a:stretch>
            <a:fillRect/>
          </a:stretch>
        </p:blipFill>
        <p:spPr bwMode="auto">
          <a:xfrm>
            <a:off x="25214" y="0"/>
            <a:ext cx="9118786" cy="146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62422"/>
          <a:stretch>
            <a:fillRect/>
          </a:stretch>
        </p:blipFill>
        <p:spPr bwMode="auto">
          <a:xfrm>
            <a:off x="0" y="5333231"/>
            <a:ext cx="9132887" cy="1524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pole tekstowe 8"/>
          <p:cNvSpPr txBox="1"/>
          <p:nvPr/>
        </p:nvSpPr>
        <p:spPr>
          <a:xfrm>
            <a:off x="2339752" y="4077072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… wycieczki </a:t>
            </a:r>
            <a:endParaRPr lang="pl-PL" dirty="0"/>
          </a:p>
        </p:txBody>
      </p:sp>
      <p:pic>
        <p:nvPicPr>
          <p:cNvPr id="7" name="Picture 2"/>
          <p:cNvPicPr/>
          <p:nvPr/>
        </p:nvPicPr>
        <p:blipFill>
          <a:blip r:embed="rId4" cstate="print"/>
          <a:srcRect b="16151"/>
          <a:stretch>
            <a:fillRect/>
          </a:stretch>
        </p:blipFill>
        <p:spPr>
          <a:xfrm>
            <a:off x="467544" y="2492896"/>
            <a:ext cx="4536504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/>
          <a:srcRect b="16498"/>
          <a:stretch>
            <a:fillRect/>
          </a:stretch>
        </p:blipFill>
        <p:spPr bwMode="auto">
          <a:xfrm>
            <a:off x="5076056" y="1412776"/>
            <a:ext cx="3864009" cy="2419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/>
          <p:nvPr/>
        </p:nvPicPr>
        <p:blipFill>
          <a:blip r:embed="rId2" cstate="print"/>
          <a:srcRect b="88745"/>
          <a:stretch>
            <a:fillRect/>
          </a:stretch>
        </p:blipFill>
        <p:spPr bwMode="auto">
          <a:xfrm>
            <a:off x="25214" y="0"/>
            <a:ext cx="9118786" cy="146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62422"/>
          <a:stretch>
            <a:fillRect/>
          </a:stretch>
        </p:blipFill>
        <p:spPr bwMode="auto">
          <a:xfrm>
            <a:off x="0" y="5333231"/>
            <a:ext cx="9132887" cy="1524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2770056"/>
            <a:ext cx="3647409" cy="27355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1340768"/>
            <a:ext cx="2159944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2120" y="1412776"/>
            <a:ext cx="3191928" cy="23939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/>
          <p:nvPr/>
        </p:nvPicPr>
        <p:blipFill>
          <a:blip r:embed="rId2" cstate="print"/>
          <a:srcRect b="88745"/>
          <a:stretch>
            <a:fillRect/>
          </a:stretch>
        </p:blipFill>
        <p:spPr bwMode="auto">
          <a:xfrm>
            <a:off x="25214" y="0"/>
            <a:ext cx="9118786" cy="146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62422"/>
          <a:stretch>
            <a:fillRect/>
          </a:stretch>
        </p:blipFill>
        <p:spPr bwMode="auto">
          <a:xfrm>
            <a:off x="0" y="5333231"/>
            <a:ext cx="9132887" cy="1524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 l="2774" r="2901"/>
          <a:stretch>
            <a:fillRect/>
          </a:stretch>
        </p:blipFill>
        <p:spPr bwMode="auto">
          <a:xfrm>
            <a:off x="1907704" y="1556792"/>
            <a:ext cx="4896544" cy="34780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/>
          <p:nvPr/>
        </p:nvPicPr>
        <p:blipFill>
          <a:blip r:embed="rId2" cstate="print"/>
          <a:srcRect b="88745"/>
          <a:stretch>
            <a:fillRect/>
          </a:stretch>
        </p:blipFill>
        <p:spPr bwMode="auto">
          <a:xfrm>
            <a:off x="25214" y="0"/>
            <a:ext cx="9118786" cy="146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62422"/>
          <a:stretch>
            <a:fillRect/>
          </a:stretch>
        </p:blipFill>
        <p:spPr bwMode="auto">
          <a:xfrm>
            <a:off x="0" y="5333231"/>
            <a:ext cx="9132887" cy="1524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1412776"/>
            <a:ext cx="5292080" cy="39690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/>
          <p:nvPr/>
        </p:nvPicPr>
        <p:blipFill>
          <a:blip r:embed="rId2" cstate="print"/>
          <a:srcRect b="88745"/>
          <a:stretch>
            <a:fillRect/>
          </a:stretch>
        </p:blipFill>
        <p:spPr bwMode="auto">
          <a:xfrm>
            <a:off x="25214" y="0"/>
            <a:ext cx="9118786" cy="146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62422"/>
          <a:stretch>
            <a:fillRect/>
          </a:stretch>
        </p:blipFill>
        <p:spPr bwMode="auto">
          <a:xfrm>
            <a:off x="0" y="5333231"/>
            <a:ext cx="9132887" cy="1524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print"/>
          <a:srcRect b="50000"/>
          <a:stretch>
            <a:fillRect/>
          </a:stretch>
        </p:blipFill>
        <p:spPr bwMode="auto">
          <a:xfrm>
            <a:off x="251520" y="2204864"/>
            <a:ext cx="8666163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/>
          <p:nvPr/>
        </p:nvPicPr>
        <p:blipFill>
          <a:blip r:embed="rId2" cstate="print"/>
          <a:srcRect b="88745"/>
          <a:stretch>
            <a:fillRect/>
          </a:stretch>
        </p:blipFill>
        <p:spPr bwMode="auto">
          <a:xfrm>
            <a:off x="25214" y="0"/>
            <a:ext cx="9118786" cy="146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62422"/>
          <a:stretch>
            <a:fillRect/>
          </a:stretch>
        </p:blipFill>
        <p:spPr bwMode="auto">
          <a:xfrm>
            <a:off x="0" y="5333231"/>
            <a:ext cx="9132887" cy="1524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 l="8594" r="4336" b="43237"/>
          <a:stretch>
            <a:fillRect/>
          </a:stretch>
        </p:blipFill>
        <p:spPr bwMode="auto">
          <a:xfrm>
            <a:off x="323528" y="1412776"/>
            <a:ext cx="4417026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 cstate="print"/>
          <a:srcRect t="16970" b="17576"/>
          <a:stretch>
            <a:fillRect/>
          </a:stretch>
        </p:blipFill>
        <p:spPr bwMode="auto">
          <a:xfrm>
            <a:off x="5004048" y="1412776"/>
            <a:ext cx="3960440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 cstate="print"/>
          <a:srcRect b="71606"/>
          <a:stretch>
            <a:fillRect/>
          </a:stretch>
        </p:blipFill>
        <p:spPr bwMode="auto">
          <a:xfrm>
            <a:off x="539552" y="3789040"/>
            <a:ext cx="8213320" cy="1440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/>
          <p:nvPr/>
        </p:nvPicPr>
        <p:blipFill>
          <a:blip r:embed="rId2" cstate="print"/>
          <a:srcRect b="88745"/>
          <a:stretch>
            <a:fillRect/>
          </a:stretch>
        </p:blipFill>
        <p:spPr bwMode="auto">
          <a:xfrm>
            <a:off x="25214" y="0"/>
            <a:ext cx="9118786" cy="146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62422"/>
          <a:stretch>
            <a:fillRect/>
          </a:stretch>
        </p:blipFill>
        <p:spPr bwMode="auto">
          <a:xfrm>
            <a:off x="0" y="5333231"/>
            <a:ext cx="9132887" cy="1524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 l="3654" t="2254" r="3654" b="52148"/>
          <a:stretch>
            <a:fillRect/>
          </a:stretch>
        </p:blipFill>
        <p:spPr bwMode="auto">
          <a:xfrm>
            <a:off x="251520" y="1484784"/>
            <a:ext cx="4464496" cy="1512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 cstate="print"/>
          <a:srcRect t="6667" r="3739" b="46047"/>
          <a:stretch>
            <a:fillRect/>
          </a:stretch>
        </p:blipFill>
        <p:spPr bwMode="auto">
          <a:xfrm>
            <a:off x="4788024" y="1484784"/>
            <a:ext cx="4104456" cy="1512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6" cstate="print"/>
          <a:srcRect b="46451"/>
          <a:stretch>
            <a:fillRect/>
          </a:stretch>
        </p:blipFill>
        <p:spPr bwMode="auto">
          <a:xfrm>
            <a:off x="251520" y="3717032"/>
            <a:ext cx="8503848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/>
          <p:nvPr/>
        </p:nvPicPr>
        <p:blipFill>
          <a:blip r:embed="rId2" cstate="print"/>
          <a:srcRect b="88745"/>
          <a:stretch>
            <a:fillRect/>
          </a:stretch>
        </p:blipFill>
        <p:spPr bwMode="auto">
          <a:xfrm>
            <a:off x="25214" y="0"/>
            <a:ext cx="9118786" cy="146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62422"/>
          <a:stretch>
            <a:fillRect/>
          </a:stretch>
        </p:blipFill>
        <p:spPr bwMode="auto">
          <a:xfrm>
            <a:off x="0" y="5333231"/>
            <a:ext cx="9132887" cy="1524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pole tekstowe 6"/>
          <p:cNvSpPr txBox="1"/>
          <p:nvPr/>
        </p:nvSpPr>
        <p:spPr>
          <a:xfrm>
            <a:off x="1907704" y="2492896"/>
            <a:ext cx="547260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b="1" dirty="0" smtClean="0"/>
              <a:t>Całkowity koszt projektu:</a:t>
            </a:r>
          </a:p>
          <a:p>
            <a:pPr algn="ctr"/>
            <a:endParaRPr lang="pl-PL" sz="3200" b="1" dirty="0" smtClean="0"/>
          </a:p>
          <a:p>
            <a:pPr algn="ctr"/>
            <a:endParaRPr lang="pl-PL" sz="3200" b="1" dirty="0" smtClean="0"/>
          </a:p>
          <a:p>
            <a:pPr algn="ctr"/>
            <a:r>
              <a:rPr lang="pl-PL" sz="3200" b="1" dirty="0" smtClean="0"/>
              <a:t>4 051 068 zł  </a:t>
            </a:r>
            <a:endParaRPr lang="pl-PL" sz="3200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/>
          <p:nvPr/>
        </p:nvPicPr>
        <p:blipFill>
          <a:blip r:embed="rId2" cstate="print"/>
          <a:srcRect b="88745"/>
          <a:stretch>
            <a:fillRect/>
          </a:stretch>
        </p:blipFill>
        <p:spPr bwMode="auto">
          <a:xfrm>
            <a:off x="25214" y="0"/>
            <a:ext cx="9118786" cy="146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62422"/>
          <a:stretch>
            <a:fillRect/>
          </a:stretch>
        </p:blipFill>
        <p:spPr bwMode="auto">
          <a:xfrm>
            <a:off x="0" y="5333231"/>
            <a:ext cx="9132887" cy="1524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pole tekstowe 6"/>
          <p:cNvSpPr txBox="1"/>
          <p:nvPr/>
        </p:nvSpPr>
        <p:spPr>
          <a:xfrm>
            <a:off x="1835696" y="1484784"/>
            <a:ext cx="5472608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dirty="0" smtClean="0"/>
              <a:t>Dofinansowanie ze środków EOG</a:t>
            </a:r>
          </a:p>
          <a:p>
            <a:pPr algn="ctr"/>
            <a:r>
              <a:rPr lang="pl-PL" sz="2400" dirty="0" smtClean="0"/>
              <a:t>(80% kosztów kwalifikowanych)</a:t>
            </a:r>
          </a:p>
          <a:p>
            <a:pPr algn="ctr"/>
            <a:endParaRPr lang="pl-PL" sz="3200" b="1" dirty="0" smtClean="0"/>
          </a:p>
          <a:p>
            <a:pPr algn="ctr"/>
            <a:endParaRPr lang="pl-PL" sz="3200" b="1" dirty="0" smtClean="0"/>
          </a:p>
          <a:p>
            <a:pPr algn="ctr"/>
            <a:endParaRPr lang="pl-PL" sz="3200" b="1" dirty="0" smtClean="0"/>
          </a:p>
          <a:p>
            <a:pPr algn="ctr"/>
            <a:endParaRPr lang="pl-PL" sz="3200" b="1" dirty="0" smtClean="0"/>
          </a:p>
          <a:p>
            <a:pPr algn="ctr"/>
            <a:r>
              <a:rPr lang="pl-PL" sz="3200" b="1" dirty="0" smtClean="0"/>
              <a:t>2 010 067 zł  </a:t>
            </a:r>
            <a:endParaRPr lang="pl-PL" sz="3200" b="1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2276872"/>
            <a:ext cx="1927300" cy="192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/>
          <p:nvPr/>
        </p:nvPicPr>
        <p:blipFill>
          <a:blip r:embed="rId2" cstate="print"/>
          <a:srcRect b="88745"/>
          <a:stretch>
            <a:fillRect/>
          </a:stretch>
        </p:blipFill>
        <p:spPr bwMode="auto">
          <a:xfrm>
            <a:off x="25214" y="0"/>
            <a:ext cx="9118786" cy="146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62422"/>
          <a:stretch>
            <a:fillRect/>
          </a:stretch>
        </p:blipFill>
        <p:spPr bwMode="auto">
          <a:xfrm>
            <a:off x="0" y="5333231"/>
            <a:ext cx="9132887" cy="1524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pole tekstowe 4"/>
          <p:cNvSpPr txBox="1"/>
          <p:nvPr/>
        </p:nvSpPr>
        <p:spPr>
          <a:xfrm>
            <a:off x="395536" y="1988840"/>
            <a:ext cx="835292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dirty="0" smtClean="0"/>
              <a:t>Cel projektu: redukcja emisji gazów cieplarnianych i zanieczyszczeń powietrza oraz zwiększenie udziału energii pochodzącej ze źródeł odnawialnych w ogólnym bilansie zużycia energii</a:t>
            </a:r>
            <a:endParaRPr lang="pl-PL" sz="32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/>
          <p:nvPr/>
        </p:nvPicPr>
        <p:blipFill>
          <a:blip r:embed="rId2" cstate="print"/>
          <a:srcRect b="88745"/>
          <a:stretch>
            <a:fillRect/>
          </a:stretch>
        </p:blipFill>
        <p:spPr bwMode="auto">
          <a:xfrm>
            <a:off x="25214" y="0"/>
            <a:ext cx="9118786" cy="146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62422"/>
          <a:stretch>
            <a:fillRect/>
          </a:stretch>
        </p:blipFill>
        <p:spPr bwMode="auto">
          <a:xfrm>
            <a:off x="0" y="5333231"/>
            <a:ext cx="9132887" cy="1524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pole tekstowe 6"/>
          <p:cNvSpPr txBox="1"/>
          <p:nvPr/>
        </p:nvSpPr>
        <p:spPr>
          <a:xfrm>
            <a:off x="1835696" y="1484784"/>
            <a:ext cx="547260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dirty="0" smtClean="0"/>
              <a:t>Wkład własny Powiatu Zduńskowolskiego </a:t>
            </a:r>
            <a:endParaRPr lang="pl-PL" sz="3200" b="1" dirty="0" smtClean="0"/>
          </a:p>
          <a:p>
            <a:pPr algn="ctr"/>
            <a:endParaRPr lang="pl-PL" sz="3200" b="1" dirty="0" smtClean="0"/>
          </a:p>
          <a:p>
            <a:pPr algn="ctr"/>
            <a:endParaRPr lang="pl-PL" sz="3200" b="1" dirty="0" smtClean="0"/>
          </a:p>
          <a:p>
            <a:pPr algn="ctr"/>
            <a:endParaRPr lang="pl-PL" sz="3200" b="1" dirty="0" smtClean="0"/>
          </a:p>
          <a:p>
            <a:pPr algn="ctr"/>
            <a:endParaRPr lang="pl-PL" sz="3200" b="1" dirty="0" smtClean="0"/>
          </a:p>
          <a:p>
            <a:pPr algn="ctr"/>
            <a:endParaRPr lang="pl-PL" sz="3200" b="1" dirty="0" smtClean="0"/>
          </a:p>
          <a:p>
            <a:pPr algn="ctr"/>
            <a:r>
              <a:rPr lang="pl-PL" sz="3200" b="1" dirty="0" smtClean="0"/>
              <a:t>2 041 001 zł  </a:t>
            </a:r>
            <a:endParaRPr lang="pl-PL" sz="3200" b="1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/>
          <a:srcRect b="20055"/>
          <a:stretch>
            <a:fillRect/>
          </a:stretch>
        </p:blipFill>
        <p:spPr bwMode="auto">
          <a:xfrm>
            <a:off x="3851920" y="2060848"/>
            <a:ext cx="1653562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/>
          <p:nvPr/>
        </p:nvPicPr>
        <p:blipFill>
          <a:blip r:embed="rId2" cstate="print"/>
          <a:srcRect b="88745"/>
          <a:stretch>
            <a:fillRect/>
          </a:stretch>
        </p:blipFill>
        <p:spPr bwMode="auto">
          <a:xfrm>
            <a:off x="25214" y="0"/>
            <a:ext cx="9118786" cy="146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62422"/>
          <a:stretch>
            <a:fillRect/>
          </a:stretch>
        </p:blipFill>
        <p:spPr bwMode="auto">
          <a:xfrm>
            <a:off x="0" y="5333231"/>
            <a:ext cx="9132887" cy="1524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pole tekstowe 7"/>
          <p:cNvSpPr txBox="1"/>
          <p:nvPr/>
        </p:nvSpPr>
        <p:spPr>
          <a:xfrm>
            <a:off x="2339752" y="2492896"/>
            <a:ext cx="4248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dirty="0" smtClean="0"/>
              <a:t>DZIĘKUJEMY ZA UWAGĘ</a:t>
            </a:r>
            <a:endParaRPr lang="pl-PL" sz="3200" dirty="0"/>
          </a:p>
        </p:txBody>
      </p:sp>
      <p:sp>
        <p:nvSpPr>
          <p:cNvPr id="9" name="pole tekstowe 8"/>
          <p:cNvSpPr txBox="1"/>
          <p:nvPr/>
        </p:nvSpPr>
        <p:spPr>
          <a:xfrm>
            <a:off x="3059832" y="5157192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err="1" smtClean="0"/>
              <a:t>Przatówek</a:t>
            </a:r>
            <a:r>
              <a:rPr lang="pl-PL" dirty="0" smtClean="0"/>
              <a:t>, 28 kwietnia 2015 r.</a:t>
            </a:r>
            <a:endParaRPr lang="pl-PL" dirty="0"/>
          </a:p>
        </p:txBody>
      </p:sp>
      <p:sp>
        <p:nvSpPr>
          <p:cNvPr id="7" name="pole tekstowe 6"/>
          <p:cNvSpPr txBox="1"/>
          <p:nvPr/>
        </p:nvSpPr>
        <p:spPr>
          <a:xfrm>
            <a:off x="683568" y="4437112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Więcej informacji o projekcie na stronie: </a:t>
            </a:r>
            <a:r>
              <a:rPr lang="pl-PL" u="sng" dirty="0" smtClean="0"/>
              <a:t>http://dpseog.powiatzdunskowolski.pl</a:t>
            </a:r>
            <a:endParaRPr lang="pl-PL" u="sng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/>
          <p:nvPr/>
        </p:nvPicPr>
        <p:blipFill>
          <a:blip r:embed="rId2" cstate="print"/>
          <a:srcRect b="88745"/>
          <a:stretch>
            <a:fillRect/>
          </a:stretch>
        </p:blipFill>
        <p:spPr bwMode="auto">
          <a:xfrm>
            <a:off x="25214" y="0"/>
            <a:ext cx="9118786" cy="146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62422"/>
          <a:stretch>
            <a:fillRect/>
          </a:stretch>
        </p:blipFill>
        <p:spPr bwMode="auto">
          <a:xfrm>
            <a:off x="0" y="5333231"/>
            <a:ext cx="9132887" cy="1524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pole tekstowe 6"/>
          <p:cNvSpPr txBox="1"/>
          <p:nvPr/>
        </p:nvSpPr>
        <p:spPr>
          <a:xfrm>
            <a:off x="899592" y="2420888"/>
            <a:ext cx="77768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600" dirty="0" smtClean="0"/>
              <a:t>W ramach projektu zostaną wykonane następujące prace </a:t>
            </a:r>
            <a:r>
              <a:rPr lang="pl-PL" sz="3600" dirty="0" err="1" smtClean="0"/>
              <a:t>termomodernizacyjne</a:t>
            </a:r>
            <a:r>
              <a:rPr lang="pl-PL" sz="3600" dirty="0" smtClean="0"/>
              <a:t>:</a:t>
            </a:r>
          </a:p>
          <a:p>
            <a:endParaRPr lang="pl-PL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/>
          <p:nvPr/>
        </p:nvPicPr>
        <p:blipFill>
          <a:blip r:embed="rId2" cstate="print"/>
          <a:srcRect b="88745"/>
          <a:stretch>
            <a:fillRect/>
          </a:stretch>
        </p:blipFill>
        <p:spPr bwMode="auto">
          <a:xfrm>
            <a:off x="25214" y="0"/>
            <a:ext cx="9118786" cy="146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62422"/>
          <a:stretch>
            <a:fillRect/>
          </a:stretch>
        </p:blipFill>
        <p:spPr bwMode="auto">
          <a:xfrm>
            <a:off x="0" y="5333231"/>
            <a:ext cx="9132887" cy="1524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 l="30166" t="22587" r="27862" b="26606"/>
          <a:stretch>
            <a:fillRect/>
          </a:stretch>
        </p:blipFill>
        <p:spPr bwMode="auto">
          <a:xfrm>
            <a:off x="971600" y="1988839"/>
            <a:ext cx="3528392" cy="32033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pole tekstowe 5"/>
          <p:cNvSpPr txBox="1"/>
          <p:nvPr/>
        </p:nvSpPr>
        <p:spPr>
          <a:xfrm>
            <a:off x="5076056" y="2060848"/>
            <a:ext cx="259228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dirty="0" smtClean="0"/>
              <a:t>wymiana stolarki okiennej i drzwiowej </a:t>
            </a:r>
            <a:endParaRPr lang="pl-PL" sz="32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/>
          <p:nvPr/>
        </p:nvPicPr>
        <p:blipFill>
          <a:blip r:embed="rId2" cstate="print"/>
          <a:srcRect b="88745"/>
          <a:stretch>
            <a:fillRect/>
          </a:stretch>
        </p:blipFill>
        <p:spPr bwMode="auto">
          <a:xfrm>
            <a:off x="25214" y="0"/>
            <a:ext cx="9118786" cy="146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62422"/>
          <a:stretch>
            <a:fillRect/>
          </a:stretch>
        </p:blipFill>
        <p:spPr bwMode="auto">
          <a:xfrm>
            <a:off x="0" y="5333231"/>
            <a:ext cx="9132887" cy="1524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ole tekstowe 5"/>
          <p:cNvSpPr txBox="1"/>
          <p:nvPr/>
        </p:nvSpPr>
        <p:spPr>
          <a:xfrm>
            <a:off x="755576" y="1916832"/>
            <a:ext cx="698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dirty="0" smtClean="0"/>
              <a:t>ocieplenie ścian zewnętrznych </a:t>
            </a:r>
            <a:endParaRPr lang="pl-PL" sz="32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/>
          <a:srcRect t="19495" r="4496" b="33833"/>
          <a:stretch>
            <a:fillRect/>
          </a:stretch>
        </p:blipFill>
        <p:spPr bwMode="auto">
          <a:xfrm>
            <a:off x="1187624" y="2636912"/>
            <a:ext cx="6876256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/>
          <p:nvPr/>
        </p:nvPicPr>
        <p:blipFill>
          <a:blip r:embed="rId2" cstate="print"/>
          <a:srcRect b="88745"/>
          <a:stretch>
            <a:fillRect/>
          </a:stretch>
        </p:blipFill>
        <p:spPr bwMode="auto">
          <a:xfrm>
            <a:off x="25214" y="0"/>
            <a:ext cx="9118786" cy="146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62422"/>
          <a:stretch>
            <a:fillRect/>
          </a:stretch>
        </p:blipFill>
        <p:spPr bwMode="auto">
          <a:xfrm>
            <a:off x="0" y="5333231"/>
            <a:ext cx="9132887" cy="1524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ole tekstowe 5"/>
          <p:cNvSpPr txBox="1"/>
          <p:nvPr/>
        </p:nvSpPr>
        <p:spPr>
          <a:xfrm>
            <a:off x="539552" y="3068960"/>
            <a:ext cx="38164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dirty="0" smtClean="0"/>
              <a:t>ocieplenie stropów i stropodachów</a:t>
            </a:r>
            <a:endParaRPr lang="pl-PL" sz="32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/>
          <a:srcRect t="23496" r="53502" b="17831"/>
          <a:stretch>
            <a:fillRect/>
          </a:stretch>
        </p:blipFill>
        <p:spPr bwMode="auto">
          <a:xfrm>
            <a:off x="4572000" y="1628800"/>
            <a:ext cx="3851920" cy="36453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/>
          <p:nvPr/>
        </p:nvPicPr>
        <p:blipFill>
          <a:blip r:embed="rId2" cstate="print"/>
          <a:srcRect b="88745"/>
          <a:stretch>
            <a:fillRect/>
          </a:stretch>
        </p:blipFill>
        <p:spPr bwMode="auto">
          <a:xfrm>
            <a:off x="25214" y="0"/>
            <a:ext cx="9118786" cy="146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62422"/>
          <a:stretch>
            <a:fillRect/>
          </a:stretch>
        </p:blipFill>
        <p:spPr bwMode="auto">
          <a:xfrm>
            <a:off x="0" y="5333231"/>
            <a:ext cx="9132887" cy="1524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ole tekstowe 5"/>
          <p:cNvSpPr txBox="1"/>
          <p:nvPr/>
        </p:nvSpPr>
        <p:spPr>
          <a:xfrm>
            <a:off x="5004048" y="2348880"/>
            <a:ext cx="381642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dirty="0" smtClean="0"/>
              <a:t>wymiana instalacji źródła ciepła i ciepłej wody oraz wymiana lokalnych sieci ciepłowniczych </a:t>
            </a:r>
            <a:endParaRPr lang="pl-PL" sz="32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/>
          <a:srcRect l="28496" t="23496" r="29499" b="9830"/>
          <a:stretch>
            <a:fillRect/>
          </a:stretch>
        </p:blipFill>
        <p:spPr bwMode="auto">
          <a:xfrm>
            <a:off x="1331640" y="1700808"/>
            <a:ext cx="3024336" cy="36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/>
          <p:nvPr/>
        </p:nvPicPr>
        <p:blipFill>
          <a:blip r:embed="rId2" cstate="print"/>
          <a:srcRect b="88745"/>
          <a:stretch>
            <a:fillRect/>
          </a:stretch>
        </p:blipFill>
        <p:spPr bwMode="auto">
          <a:xfrm>
            <a:off x="25214" y="0"/>
            <a:ext cx="9118786" cy="146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62422"/>
          <a:stretch>
            <a:fillRect/>
          </a:stretch>
        </p:blipFill>
        <p:spPr bwMode="auto">
          <a:xfrm>
            <a:off x="0" y="5333231"/>
            <a:ext cx="9132887" cy="1524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ole tekstowe 5"/>
          <p:cNvSpPr txBox="1"/>
          <p:nvPr/>
        </p:nvSpPr>
        <p:spPr>
          <a:xfrm>
            <a:off x="827584" y="2060848"/>
            <a:ext cx="792088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dirty="0" smtClean="0"/>
              <a:t>a ponadto: </a:t>
            </a:r>
          </a:p>
          <a:p>
            <a:pPr algn="ctr"/>
            <a:endParaRPr lang="pl-PL" sz="3200" dirty="0" smtClean="0"/>
          </a:p>
          <a:p>
            <a:pPr algn="ctr"/>
            <a:r>
              <a:rPr lang="pl-PL" sz="3200" dirty="0" smtClean="0"/>
              <a:t>wymiana oświetlenia wewnętrznego na energooszczędne i modernizacja instalacji wewnętrznej centralnego ogrzewania </a:t>
            </a:r>
          </a:p>
          <a:p>
            <a:pPr algn="ctr"/>
            <a:endParaRPr lang="pl-PL" sz="32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510</TotalTime>
  <Words>372</Words>
  <Application>Microsoft Office PowerPoint</Application>
  <PresentationFormat>Pokaz na ekranie (4:3)</PresentationFormat>
  <Paragraphs>60</Paragraphs>
  <Slides>31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31</vt:i4>
      </vt:variant>
    </vt:vector>
  </HeadingPairs>
  <TitlesOfParts>
    <vt:vector size="32" baseType="lpstr">
      <vt:lpstr>Motyw pakietu Office</vt:lpstr>
      <vt:lpstr>Slajd 1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  <vt:lpstr>Slajd 11</vt:lpstr>
      <vt:lpstr>Slajd 12</vt:lpstr>
      <vt:lpstr>Slajd 13</vt:lpstr>
      <vt:lpstr>Slajd 14</vt:lpstr>
      <vt:lpstr>Slajd 15</vt:lpstr>
      <vt:lpstr>Slajd 16</vt:lpstr>
      <vt:lpstr>Slajd 17</vt:lpstr>
      <vt:lpstr>Slajd 18</vt:lpstr>
      <vt:lpstr>Slajd 19</vt:lpstr>
      <vt:lpstr>Slajd 20</vt:lpstr>
      <vt:lpstr>Slajd 21</vt:lpstr>
      <vt:lpstr>Slajd 22</vt:lpstr>
      <vt:lpstr>Slajd 23</vt:lpstr>
      <vt:lpstr>Slajd 24</vt:lpstr>
      <vt:lpstr>Slajd 25</vt:lpstr>
      <vt:lpstr>Slajd 26</vt:lpstr>
      <vt:lpstr>Slajd 27</vt:lpstr>
      <vt:lpstr>Slajd 28</vt:lpstr>
      <vt:lpstr>Slajd 29</vt:lpstr>
      <vt:lpstr>Slajd 30</vt:lpstr>
      <vt:lpstr>Slajd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Kasia Stanisławska</dc:creator>
  <cp:lastModifiedBy>Kasia Stanisławska</cp:lastModifiedBy>
  <cp:revision>52</cp:revision>
  <dcterms:created xsi:type="dcterms:W3CDTF">2015-04-21T10:55:04Z</dcterms:created>
  <dcterms:modified xsi:type="dcterms:W3CDTF">2015-04-27T12:08:06Z</dcterms:modified>
</cp:coreProperties>
</file>